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7" r:id="rId15"/>
    <p:sldId id="285" r:id="rId16"/>
    <p:sldId id="288" r:id="rId17"/>
    <p:sldId id="289" r:id="rId18"/>
    <p:sldId id="290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1272" y="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 anchor="t" anchorCtr="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A5ECFD-C306-409B-B178-C6F7FA2E7B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99095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205978"/>
            <a:ext cx="4953000" cy="4651772"/>
          </a:xfrm>
        </p:spPr>
        <p:txBody>
          <a:bodyPr anchor="t" anchorCtr="0">
            <a:noAutofit/>
          </a:bodyPr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017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A5ECFD-C306-409B-B178-C6F7FA2E7B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3362"/>
            <a:ext cx="1219200" cy="17423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7239000" cy="4651772"/>
          </a:xfrm>
        </p:spPr>
        <p:txBody>
          <a:bodyPr anchor="t" anchorCtr="0">
            <a:noAutofit/>
          </a:bodyPr>
          <a:lstStyle>
            <a:lvl1pPr algn="l"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494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8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5.gif"/><Relationship Id="rId4" Type="http://schemas.openxmlformats.org/officeDocument/2006/relationships/image" Target="../media/image9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1200150"/>
            <a:ext cx="4953000" cy="3657600"/>
          </a:xfrm>
        </p:spPr>
        <p:txBody>
          <a:bodyPr/>
          <a:lstStyle/>
          <a:p>
            <a:r>
              <a:rPr lang="en-US" sz="6600" dirty="0"/>
              <a:t>WVPC </a:t>
            </a:r>
            <a:br>
              <a:rPr lang="en-US" sz="6600" dirty="0"/>
            </a:br>
            <a:r>
              <a:rPr lang="en-US" sz="6600" dirty="0"/>
              <a:t>Core Values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4ACE42C-8DD2-4631-97AE-D2514D4E91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85750"/>
            <a:ext cx="2394697" cy="463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576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30053A-C1B7-49BF-BEB2-CBD95A1321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200150"/>
            <a:ext cx="4981575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72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280261E-A272-45D3-B31B-C200C8BC0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862" y="1071562"/>
            <a:ext cx="5248275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580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45EC1F-E803-42C9-BF1C-BFF8185C7E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38150"/>
            <a:ext cx="1591215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428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893F3-A4B8-4D6E-A1F1-855FD084C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269" y="744736"/>
            <a:ext cx="4953000" cy="765572"/>
          </a:xfrm>
        </p:spPr>
        <p:txBody>
          <a:bodyPr/>
          <a:lstStyle/>
          <a:p>
            <a:r>
              <a:rPr lang="en-US" sz="11500" dirty="0"/>
              <a:t>=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295CFE-424B-4371-B259-54F978C02A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61950"/>
            <a:ext cx="914400" cy="17709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6638B4-24E4-4BB3-BC63-A58DED9D60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219" y="2613925"/>
            <a:ext cx="1570420" cy="8948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51F81E9-89E8-4D8E-B205-7204AA19A52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2647950"/>
            <a:ext cx="746599" cy="199323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7BB9774-D7BA-4094-A40F-C47F0F596F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708" y="260747"/>
            <a:ext cx="795891" cy="17335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4B8EE16-7179-4E86-9BCB-E79B2AC466A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619" y="1296600"/>
            <a:ext cx="2089254" cy="211000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ECCEA17-C44A-4BAE-B902-A8F5C4C20DA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610860"/>
            <a:ext cx="2014538" cy="115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903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2B1572-15A7-4D35-85CD-FDE1214B3F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00150"/>
            <a:ext cx="8077200" cy="306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376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02E6A7-744E-460D-B376-5FFF7A0223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00150"/>
            <a:ext cx="8077199" cy="306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165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4947C50-6A0F-4BE3-B3F2-EAE6D17A41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00150"/>
            <a:ext cx="8077199" cy="306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72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1200150"/>
            <a:ext cx="4953000" cy="3657600"/>
          </a:xfrm>
        </p:spPr>
        <p:txBody>
          <a:bodyPr/>
          <a:lstStyle/>
          <a:p>
            <a:r>
              <a:rPr lang="en-US" sz="6600" dirty="0"/>
              <a:t>WVPC </a:t>
            </a:r>
            <a:br>
              <a:rPr lang="en-US" sz="6600" dirty="0"/>
            </a:br>
            <a:r>
              <a:rPr lang="en-US" sz="6600" dirty="0"/>
              <a:t>Core Values</a:t>
            </a:r>
          </a:p>
        </p:txBody>
      </p:sp>
    </p:spTree>
    <p:extLst>
      <p:ext uri="{BB962C8B-B14F-4D97-AF65-F5344CB8AC3E}">
        <p14:creationId xmlns:p14="http://schemas.microsoft.com/office/powerpoint/2010/main" val="2042102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0C271-B290-4553-B5BF-40D46E8A5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42950"/>
            <a:ext cx="7239000" cy="4042172"/>
          </a:xfrm>
        </p:spPr>
        <p:txBody>
          <a:bodyPr/>
          <a:lstStyle/>
          <a:p>
            <a:pPr lvl="0" algn="l"/>
            <a:r>
              <a:rPr lang="en-US" sz="3600" dirty="0"/>
              <a:t>WVPC’s core values are:</a:t>
            </a:r>
            <a:br>
              <a:rPr lang="en-US" sz="1400" dirty="0"/>
            </a:br>
            <a:br>
              <a:rPr lang="en-US" sz="1400" dirty="0"/>
            </a:br>
            <a:r>
              <a:rPr lang="en-US" sz="3600" dirty="0">
                <a:solidFill>
                  <a:schemeClr val="tx1"/>
                </a:solidFill>
              </a:rPr>
              <a:t>- Radical Hospitality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- Passionate Worship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- Intentional Faith Development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- Risk-Taking Mission and Service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- Extravagant Generosity </a:t>
            </a:r>
          </a:p>
        </p:txBody>
      </p:sp>
    </p:spTree>
    <p:extLst>
      <p:ext uri="{BB962C8B-B14F-4D97-AF65-F5344CB8AC3E}">
        <p14:creationId xmlns:p14="http://schemas.microsoft.com/office/powerpoint/2010/main" val="3542721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AF70A-FB74-4A07-B8ED-2BB42C70E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tabLst>
                <a:tab pos="4683125" algn="r"/>
              </a:tabLst>
            </a:pPr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dirty="0">
                <a:solidFill>
                  <a:schemeClr val="tx1"/>
                </a:solidFill>
              </a:rPr>
              <a:t>The organization’s essential and enduring tenets—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 small set of general guiding principles”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i="1" dirty="0">
                <a:solidFill>
                  <a:schemeClr val="tx1"/>
                </a:solidFill>
              </a:rPr>
              <a:t>	</a:t>
            </a:r>
            <a:r>
              <a:rPr lang="en-US" sz="1800" i="1" dirty="0">
                <a:solidFill>
                  <a:schemeClr val="tx1"/>
                </a:solidFill>
              </a:rPr>
              <a:t>Built to Last</a:t>
            </a:r>
            <a:r>
              <a:rPr lang="en-US" sz="1800" dirty="0">
                <a:solidFill>
                  <a:schemeClr val="tx1"/>
                </a:solidFill>
              </a:rPr>
              <a:t> by Collins and Porras</a:t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9983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F196B-2297-4924-9E36-477D558B2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1950"/>
            <a:ext cx="7239000" cy="4423172"/>
          </a:xfrm>
        </p:spPr>
        <p:txBody>
          <a:bodyPr/>
          <a:lstStyle/>
          <a:p>
            <a:pPr lvl="1" defTabSz="115888" rtl="0">
              <a:tabLst>
                <a:tab pos="230188" algn="r"/>
              </a:tabLst>
            </a:pPr>
            <a:r>
              <a:rPr lang="en-US" sz="2800" b="1" dirty="0">
                <a:solidFill>
                  <a:srgbClr val="0070C0"/>
                </a:solidFill>
              </a:rPr>
              <a:t>The Shema (</a:t>
            </a:r>
            <a:r>
              <a:rPr lang="he-IL" sz="2800" dirty="0">
                <a:solidFill>
                  <a:srgbClr val="0070C0"/>
                </a:solidFill>
                <a:cs typeface="+mj-cs"/>
              </a:rPr>
              <a:t>שְׁמַ֖ע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Observe</a:t>
            </a:r>
            <a:r>
              <a:rPr lang="en-US" sz="2800" dirty="0">
                <a:solidFill>
                  <a:srgbClr val="0070C0"/>
                </a:solidFill>
              </a:rPr>
              <a:t>)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b="1" dirty="0">
                <a:solidFill>
                  <a:srgbClr val="0070C0"/>
                </a:solidFill>
              </a:rPr>
              <a:t>Deuteronomy 6:4–9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- 		There is only one God</a:t>
            </a:r>
            <a:br>
              <a:rPr lang="en-US" sz="2400" b="1" dirty="0"/>
            </a:br>
            <a:r>
              <a:rPr lang="en-US" sz="2400" b="1" dirty="0"/>
              <a:t>- 		</a:t>
            </a:r>
            <a:r>
              <a:rPr lang="en-US" sz="2800" b="1" dirty="0"/>
              <a:t>Love God with all your heart</a:t>
            </a:r>
            <a:br>
              <a:rPr lang="en-US" sz="2400" b="1" dirty="0"/>
            </a:br>
            <a:r>
              <a:rPr lang="en-US" sz="2400" b="1" dirty="0"/>
              <a:t>- 		</a:t>
            </a:r>
            <a:r>
              <a:rPr lang="en-US" sz="2800" b="1" dirty="0"/>
              <a:t>Remember the Lord’s commandments</a:t>
            </a:r>
            <a:br>
              <a:rPr lang="en-US" sz="2400" b="1" dirty="0"/>
            </a:br>
            <a:r>
              <a:rPr lang="en-US" sz="2400" b="1" dirty="0"/>
              <a:t>- 		</a:t>
            </a:r>
            <a:r>
              <a:rPr lang="en-US" sz="2800" b="1" dirty="0"/>
              <a:t>Pass them on to your children</a:t>
            </a:r>
            <a:br>
              <a:rPr lang="en-US" sz="2400" b="1" dirty="0"/>
            </a:br>
            <a:r>
              <a:rPr lang="en-US" sz="2400" b="1" dirty="0"/>
              <a:t>- 		</a:t>
            </a:r>
            <a:r>
              <a:rPr lang="en-US" sz="2800" b="1" dirty="0"/>
              <a:t>Put them where you can see them 										always – on your body, doorposts, and</a:t>
            </a:r>
            <a:br>
              <a:rPr lang="en-US" sz="2800" b="1" dirty="0"/>
            </a:br>
            <a:r>
              <a:rPr lang="en-US" sz="2800" b="1" dirty="0"/>
              <a:t>		gates.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91733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97361-5684-4A53-A972-347A55288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defTabSz="230188" rtl="0"/>
            <a:r>
              <a:rPr lang="en-US" sz="2400" b="1" dirty="0">
                <a:solidFill>
                  <a:srgbClr val="0070C0"/>
                </a:solidFill>
              </a:rPr>
              <a:t>The Greatest commandment</a:t>
            </a:r>
            <a:br>
              <a:rPr lang="en-US" sz="2400" b="1" dirty="0">
                <a:solidFill>
                  <a:srgbClr val="0070C0"/>
                </a:solidFill>
              </a:rPr>
            </a:br>
            <a:r>
              <a:rPr lang="en-US" sz="2400" b="1" dirty="0">
                <a:solidFill>
                  <a:srgbClr val="0070C0"/>
                </a:solidFill>
              </a:rPr>
              <a:t>Matthew 22:34-40</a:t>
            </a:r>
            <a:br>
              <a:rPr lang="en-US" sz="2400" b="1" dirty="0"/>
            </a:br>
            <a:br>
              <a:rPr lang="en-US" sz="2400" b="1" dirty="0"/>
            </a:br>
            <a:r>
              <a:rPr lang="en-US" sz="2400" b="1" dirty="0"/>
              <a:t>- Love God with all your heart, </a:t>
            </a:r>
            <a:br>
              <a:rPr lang="en-US" sz="2400" b="1" dirty="0"/>
            </a:br>
            <a:r>
              <a:rPr lang="en-US" sz="2400" b="1" dirty="0"/>
              <a:t>	secondly</a:t>
            </a:r>
            <a:br>
              <a:rPr lang="en-US" sz="2400" b="1" dirty="0"/>
            </a:br>
            <a:br>
              <a:rPr lang="en-US" sz="2000" b="1" dirty="0"/>
            </a:br>
            <a:r>
              <a:rPr lang="en-US" sz="2000" b="1" dirty="0"/>
              <a:t>- </a:t>
            </a:r>
            <a:r>
              <a:rPr lang="en-US" sz="2400" b="1" dirty="0"/>
              <a:t>Love your neighbor as yourself</a:t>
            </a:r>
          </a:p>
        </p:txBody>
      </p:sp>
    </p:spTree>
    <p:extLst>
      <p:ext uri="{BB962C8B-B14F-4D97-AF65-F5344CB8AC3E}">
        <p14:creationId xmlns:p14="http://schemas.microsoft.com/office/powerpoint/2010/main" val="1529594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516E3301-6F69-4AB3-ADDD-4AFDDBC15B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461136"/>
            <a:ext cx="7548634" cy="309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157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BFBF4C-3F1E-450C-A968-52B544753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00" y="1428750"/>
            <a:ext cx="13792199" cy="275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99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5E8D63-2673-444D-A3BD-CF9BB1E98A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00200" y="1504950"/>
            <a:ext cx="12139328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219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6FAA73-8DAC-4B89-A290-E7E5EC852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09550"/>
            <a:ext cx="2095118" cy="456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718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25</Words>
  <Application>Microsoft Office PowerPoint</Application>
  <PresentationFormat>On-screen Show (16:9)</PresentationFormat>
  <Paragraphs>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</vt:lpstr>
      <vt:lpstr>Times New Roman</vt:lpstr>
      <vt:lpstr>Office Theme</vt:lpstr>
      <vt:lpstr>WVPC  Core Values</vt:lpstr>
      <vt:lpstr>WVPC’s core values are:  - Radical Hospitality - Passionate Worship - Intentional Faith Development - Risk-Taking Mission and Service  - Extravagant Generosity </vt:lpstr>
      <vt:lpstr>“The organization’s essential and enduring tenets— a small set of general guiding principles”  Built to Last by Collins and Porras </vt:lpstr>
      <vt:lpstr>The Shema (שְׁמַ֖ע Observe) Deuteronomy 6:4–9  -   There is only one God -   Love God with all your heart -   Remember the Lord’s commandments -   Pass them on to your children -   Put them where you can see them           always – on your body, doorposts, and   gates.</vt:lpstr>
      <vt:lpstr>The Greatest commandment Matthew 22:34-40  - Love God with all your heart,   secondly  - Love your neighbor as yourself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=</vt:lpstr>
      <vt:lpstr>PowerPoint Presentation</vt:lpstr>
      <vt:lpstr>PowerPoint Presentation</vt:lpstr>
      <vt:lpstr>PowerPoint Presentation</vt:lpstr>
      <vt:lpstr>WVPC  Core Values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 and  Transformation</dc:title>
  <dc:creator>Todd</dc:creator>
  <cp:lastModifiedBy>todd misfeldt</cp:lastModifiedBy>
  <cp:revision>28</cp:revision>
  <dcterms:created xsi:type="dcterms:W3CDTF">2006-08-16T00:00:00Z</dcterms:created>
  <dcterms:modified xsi:type="dcterms:W3CDTF">2017-09-07T02:47:39Z</dcterms:modified>
</cp:coreProperties>
</file>